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3" r:id="rId8"/>
    <p:sldId id="261" r:id="rId9"/>
    <p:sldId id="262" r:id="rId10"/>
    <p:sldId id="265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C2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4C871-218E-D77D-AA3F-31E742D59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47948-8EE8-AE6A-2B82-C819D5721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AFEF0-203D-46BC-76F3-FCF80C65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1A21-4DD0-4E17-B582-8A5042ACF2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3B93E-F895-A401-3F79-606A5D287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79852-08C4-ACE8-E776-89BA6475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24A59-68D0-4623-B987-897646B78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9104-3602-DC67-DFA0-FD72174AA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725A9E-A9D3-1393-2E8B-E193F9D5B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F6836-D7C9-1D80-1D75-2C3DE342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1A21-4DD0-4E17-B582-8A5042ACF2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A8C95-3932-23E8-A85D-CE66075D1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2AD61-D594-B461-2F14-25AD02236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24A59-68D0-4623-B987-897646B78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D82EC0-BD8C-13BD-E011-32BA0A2290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A3C5B-AC58-69BF-F56B-F4EE9E247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D53AE-182A-4C80-3CC0-230B413F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1A21-4DD0-4E17-B582-8A5042ACF2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2370A-A518-6AE4-A6B9-35CFB517A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AB3C8-D09A-D451-576E-37026626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24A59-68D0-4623-B987-897646B78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2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EEF1-272A-4ED8-369B-35418AA2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6202F-67A8-9C0D-461B-E99381BE7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4968B-D9C7-DB21-D306-94AF2ABD8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1A21-4DD0-4E17-B582-8A5042ACF2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C2FA7-4786-249D-F2C4-4087EE943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15486-1A47-921B-57C4-4C635B7D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24A59-68D0-4623-B987-897646B78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51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0678-0AE5-B0D9-AD8D-49D666070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6862A-5B62-2329-4325-257E20C27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50574-664E-4D2C-FD05-E6A64B4F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1A21-4DD0-4E17-B582-8A5042ACF2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CCD88-22B1-DEDF-DA1C-CE6B4182E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337B0-9198-9492-D60F-735204032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24A59-68D0-4623-B987-897646B78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1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1A06-5E77-EE11-5FEB-3ACF4EF7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142F3-D314-1E33-8FEA-8463343579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3359D-2B27-C533-6C77-0F3A188EA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C1784-8E3E-1C72-0263-C35F8972F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1A21-4DD0-4E17-B582-8A5042ACF2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2E9C2-5EFC-7C34-0D21-C554F05DC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AF11-F174-D155-3986-0BCE1951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24A59-68D0-4623-B987-897646B78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15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1A791-9B56-33F9-3C85-7656520D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75DE7-3DD5-0ACD-F6C0-33898E2D6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6D0A7-3CE3-EFC6-1DCD-CC45DB1B7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1E372B-4D9C-A2F5-5134-86679FB963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2C3C-CA32-5927-8FDA-5DEC1C4A71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B86559-B2B6-217C-B454-71E85BC4F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1A21-4DD0-4E17-B582-8A5042ACF2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35CC89-0E92-5694-AE25-1B11FB77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F66CBF-CE73-ED99-C4A7-3C98438F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24A59-68D0-4623-B987-897646B78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7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0D9F0-C75F-61BF-7CDB-9BF5AD45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83C8E7-1F24-F801-CDD0-3B619C71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1A21-4DD0-4E17-B582-8A5042ACF2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0095A-979B-A55D-AD13-EE7E8195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9C382-64AA-7841-FFD0-341636BD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24A59-68D0-4623-B987-897646B78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71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71BCB-8EFD-911C-FF4C-A5C86B731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1A21-4DD0-4E17-B582-8A5042ACF2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345B36-4FF0-CE1C-8FB8-91AB550F7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5D489-1032-AADA-7BB7-B92CAFF4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24A59-68D0-4623-B987-897646B78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5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11966-BBFA-2BEE-D069-73E123651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5C2E5-B45C-C8F1-8895-8C8F65D17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BC98B-6283-4581-EFCC-5E6C9B18A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EFBF8-7A3D-26E7-7133-AE215CE3B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1A21-4DD0-4E17-B582-8A5042ACF2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D0F1A-CEDA-91A2-2D6C-0F814804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0955A-4A7D-8407-EFFE-30E197FB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24A59-68D0-4623-B987-897646B78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3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20E8-247A-5954-5186-0DA762663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661E0F-E577-7CE5-F8A9-C69E0B3AB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5C939-7216-938D-1CB0-C7234DC76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81480-0704-E7DA-FC34-064B34F4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1A21-4DD0-4E17-B582-8A5042ACF2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E9F5C-2141-2AA1-C508-0864BD537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6B18D-6223-7F0D-73C4-AF7261353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24A59-68D0-4623-B987-897646B78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52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677D7-B298-9A98-A480-7EC487361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0BB28-212C-02B4-A6E6-324BABEE1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89B79-3A4E-9DCC-7348-CBA44406C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51A21-4DD0-4E17-B582-8A5042ACF2D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B665A-4D42-EC3F-BC1C-083C0B0E7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35FDA-219F-C4EF-8489-EEC88B3B9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24A59-68D0-4623-B987-897646B784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467792-2B9C-F397-2EA7-6B64913FA207}"/>
              </a:ext>
            </a:extLst>
          </p:cNvPr>
          <p:cNvSpPr/>
          <p:nvPr/>
        </p:nvSpPr>
        <p:spPr>
          <a:xfrm>
            <a:off x="0" y="6315075"/>
            <a:ext cx="12192000" cy="590550"/>
          </a:xfrm>
          <a:prstGeom prst="rect">
            <a:avLst/>
          </a:prstGeom>
          <a:solidFill>
            <a:srgbClr val="0BB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158E3C-1FAA-497D-17AC-3B7DE29CCB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524" y="0"/>
            <a:ext cx="1057275" cy="1057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20E787-2BDC-EB30-D8C1-F889736F856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8" b="14844"/>
          <a:stretch/>
        </p:blipFill>
        <p:spPr>
          <a:xfrm flipH="1">
            <a:off x="-14068" y="5810250"/>
            <a:ext cx="1690470" cy="114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36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05E80-44CC-B136-2EF1-BDC122DB9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b="1" dirty="0"/>
              <a:t>Welcome to ICPC NU 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41840-A10E-AD16-46DC-4277E62F43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1 </a:t>
            </a:r>
          </a:p>
        </p:txBody>
      </p:sp>
      <p:pic>
        <p:nvPicPr>
          <p:cNvPr id="4098" name="Picture 2" descr="Im So Excited Yay GIF - Im So Excited Yay Happy - Discover &amp; Share GIFs in  2022 | Excited gif, Angry birds, Cute gif">
            <a:extLst>
              <a:ext uri="{FF2B5EF4-FFF2-40B4-BE49-F238E27FC236}">
                <a16:creationId xmlns:a16="http://schemas.microsoft.com/office/drawing/2014/main" id="{0B337E7C-B9FA-126C-78FF-81DC7ED34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791" y="3429000"/>
            <a:ext cx="2063217" cy="27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aptop PNG Transparent Images Free Download | Vector Files | Pngtree">
            <a:extLst>
              <a:ext uri="{FF2B5EF4-FFF2-40B4-BE49-F238E27FC236}">
                <a16:creationId xmlns:a16="http://schemas.microsoft.com/office/drawing/2014/main" id="{ED28E074-E759-F535-7740-E9AE06B55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85" y="139706"/>
            <a:ext cx="2964523" cy="296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965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1835-DEF1-7CB4-4554-DECEE025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pic>
        <p:nvPicPr>
          <p:cNvPr id="2052" name="Picture 4" descr="Operators in C | Set 1 (Arithmetic Operators) - GeeksforGeeks">
            <a:extLst>
              <a:ext uri="{FF2B5EF4-FFF2-40B4-BE49-F238E27FC236}">
                <a16:creationId xmlns:a16="http://schemas.microsoft.com/office/drawing/2014/main" id="{56827727-7BEB-7941-CCA8-EC6F4251C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789" y="1250183"/>
            <a:ext cx="76200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044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8955-7B65-BB7C-1E53-193978D0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and output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FBE959-6E19-6051-7069-B8B8D69FA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71" y="1557194"/>
            <a:ext cx="6046621" cy="40462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DE0C9D-33F3-9E8E-15B3-6091E6C03D3C}"/>
              </a:ext>
            </a:extLst>
          </p:cNvPr>
          <p:cNvCxnSpPr/>
          <p:nvPr/>
        </p:nvCxnSpPr>
        <p:spPr>
          <a:xfrm flipV="1">
            <a:off x="2054831" y="2044557"/>
            <a:ext cx="5784351" cy="7294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E3E98D-CCC8-1C1B-4ECB-533F44BF3A6E}"/>
              </a:ext>
            </a:extLst>
          </p:cNvPr>
          <p:cNvCxnSpPr>
            <a:cxnSpLocks/>
          </p:cNvCxnSpPr>
          <p:nvPr/>
        </p:nvCxnSpPr>
        <p:spPr>
          <a:xfrm flipV="1">
            <a:off x="3029164" y="2718104"/>
            <a:ext cx="5220984" cy="2185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D6379C-F3BF-7B09-753E-69A35D7B3546}"/>
              </a:ext>
            </a:extLst>
          </p:cNvPr>
          <p:cNvCxnSpPr>
            <a:cxnSpLocks/>
          </p:cNvCxnSpPr>
          <p:nvPr/>
        </p:nvCxnSpPr>
        <p:spPr>
          <a:xfrm flipV="1">
            <a:off x="3571982" y="3210408"/>
            <a:ext cx="5220984" cy="2185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3C91DD-4F45-9132-8825-96A866216854}"/>
              </a:ext>
            </a:extLst>
          </p:cNvPr>
          <p:cNvCxnSpPr>
            <a:cxnSpLocks/>
          </p:cNvCxnSpPr>
          <p:nvPr/>
        </p:nvCxnSpPr>
        <p:spPr>
          <a:xfrm flipV="1">
            <a:off x="3802862" y="3580312"/>
            <a:ext cx="5220984" cy="2185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285724-393C-1497-E016-58C7E6285108}"/>
              </a:ext>
            </a:extLst>
          </p:cNvPr>
          <p:cNvSpPr txBox="1"/>
          <p:nvPr/>
        </p:nvSpPr>
        <p:spPr>
          <a:xfrm flipH="1">
            <a:off x="8527152" y="2446622"/>
            <a:ext cx="21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name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3B66F3-E631-2578-FA27-98297011850D}"/>
              </a:ext>
            </a:extLst>
          </p:cNvPr>
          <p:cNvSpPr txBox="1"/>
          <p:nvPr/>
        </p:nvSpPr>
        <p:spPr>
          <a:xfrm flipH="1">
            <a:off x="8253852" y="1925978"/>
            <a:ext cx="139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type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E0A50D-5605-D596-5765-F936161E51E4}"/>
              </a:ext>
            </a:extLst>
          </p:cNvPr>
          <p:cNvSpPr txBox="1"/>
          <p:nvPr/>
        </p:nvSpPr>
        <p:spPr>
          <a:xfrm flipH="1">
            <a:off x="8989599" y="2960306"/>
            <a:ext cx="21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CAF587-3558-322B-3F4B-AAF33BD37EE9}"/>
              </a:ext>
            </a:extLst>
          </p:cNvPr>
          <p:cNvSpPr txBox="1"/>
          <p:nvPr/>
        </p:nvSpPr>
        <p:spPr>
          <a:xfrm flipH="1">
            <a:off x="9248912" y="3387222"/>
            <a:ext cx="21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5594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7B2B-D7E2-9CAF-E135-CFD7ED89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</a:t>
            </a:r>
          </a:p>
        </p:txBody>
      </p:sp>
      <p:pic>
        <p:nvPicPr>
          <p:cNvPr id="3074" name="Picture 2" descr="Lesson 07: Introduction to Conditional Statements">
            <a:extLst>
              <a:ext uri="{FF2B5EF4-FFF2-40B4-BE49-F238E27FC236}">
                <a16:creationId xmlns:a16="http://schemas.microsoft.com/office/drawing/2014/main" id="{4CD0B5D0-2917-D2DC-2DC8-083CE7932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143" y="1259555"/>
            <a:ext cx="5529743" cy="479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395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80F66-2D01-605A-8A78-41C4A979B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779" y="672327"/>
            <a:ext cx="5162710" cy="602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01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BC4F-5CE9-E822-06EB-AE00E506F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EB1B3-D3BA-62A0-6F51-9EFBA89FF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min(</a:t>
            </a:r>
            <a:r>
              <a:rPr lang="en-US" dirty="0" err="1">
                <a:latin typeface="Consolas" panose="020B0609020204030204" pitchFamily="49" charset="0"/>
              </a:rPr>
              <a:t>a,b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max(</a:t>
            </a:r>
            <a:r>
              <a:rPr lang="en-US" dirty="0" err="1">
                <a:latin typeface="Consolas" panose="020B0609020204030204" pitchFamily="49" charset="0"/>
              </a:rPr>
              <a:t>a,b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floor(a)</a:t>
            </a:r>
          </a:p>
          <a:p>
            <a:r>
              <a:rPr lang="en-US" dirty="0">
                <a:latin typeface="Consolas" panose="020B0609020204030204" pitchFamily="49" charset="0"/>
              </a:rPr>
              <a:t>ceil(a)</a:t>
            </a:r>
          </a:p>
          <a:p>
            <a:r>
              <a:rPr lang="en-US" dirty="0">
                <a:latin typeface="Consolas" panose="020B0609020204030204" pitchFamily="49" charset="0"/>
              </a:rPr>
              <a:t>abs(a)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sqrt(a)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4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4F579-17BA-B0BD-7586-A76EB018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90" y="392242"/>
            <a:ext cx="10037852" cy="1048044"/>
          </a:xfrm>
          <a:solidFill>
            <a:srgbClr val="03C2F9">
              <a:alpha val="27059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6BEA4-855E-781F-F784-40DBBCA00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80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Introduction and motivation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headers and namespace in C++</a:t>
            </a:r>
          </a:p>
          <a:p>
            <a:r>
              <a:rPr lang="en-US" dirty="0"/>
              <a:t>Variables and keywords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Types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Operators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Input and output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Conditionals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Solve 2 – 3 questions </a:t>
            </a:r>
          </a:p>
        </p:txBody>
      </p:sp>
      <p:pic>
        <p:nvPicPr>
          <p:cNvPr id="5122" name="Picture 2" descr="Content Icon, HD Png Download , Transparent Png Image - PNGitem">
            <a:extLst>
              <a:ext uri="{FF2B5EF4-FFF2-40B4-BE49-F238E27FC236}">
                <a16:creationId xmlns:a16="http://schemas.microsoft.com/office/drawing/2014/main" id="{200EA36B-5917-D6FC-39C3-E30CD4E75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434" y="1866837"/>
            <a:ext cx="3119366" cy="377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FD6E8E3-A65E-ECBD-20D8-D5BF61206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354" y="3429000"/>
            <a:ext cx="2528137" cy="221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58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EECB-B4EB-5826-B435-330C6775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ICPC NU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B919A-38C1-E36A-79C2-294EA0651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126"/>
            <a:ext cx="10515600" cy="4351338"/>
          </a:xfrm>
        </p:spPr>
        <p:txBody>
          <a:bodyPr/>
          <a:lstStyle/>
          <a:p>
            <a:r>
              <a:rPr lang="en-US" dirty="0"/>
              <a:t>Competitive programming </a:t>
            </a:r>
            <a:r>
              <a:rPr lang="en-US" dirty="0">
                <a:solidFill>
                  <a:srgbClr val="00B0F0"/>
                </a:solidFill>
              </a:rPr>
              <a:t>community</a:t>
            </a:r>
            <a:r>
              <a:rPr lang="en-US" dirty="0"/>
              <a:t>  </a:t>
            </a:r>
          </a:p>
          <a:p>
            <a:r>
              <a:rPr lang="en-US" dirty="0"/>
              <a:t>Training together for the yearly </a:t>
            </a:r>
            <a:r>
              <a:rPr lang="en-US" dirty="0">
                <a:solidFill>
                  <a:srgbClr val="00B0F0"/>
                </a:solidFill>
              </a:rPr>
              <a:t>ECPC Qualifications</a:t>
            </a:r>
          </a:p>
          <a:p>
            <a:r>
              <a:rPr lang="en-US" dirty="0"/>
              <a:t>Help students be better </a:t>
            </a:r>
            <a:r>
              <a:rPr lang="en-US" dirty="0">
                <a:solidFill>
                  <a:srgbClr val="00B0F0"/>
                </a:solidFill>
              </a:rPr>
              <a:t>problem solvers </a:t>
            </a:r>
            <a:r>
              <a:rPr lang="en-US" dirty="0"/>
              <a:t>(help in job applications)</a:t>
            </a:r>
          </a:p>
          <a:p>
            <a:r>
              <a:rPr lang="en-US" dirty="0"/>
              <a:t>All mentors are here to help you, so feel free to </a:t>
            </a:r>
            <a:r>
              <a:rPr lang="en-US" dirty="0">
                <a:solidFill>
                  <a:srgbClr val="00B0F0"/>
                </a:solidFill>
              </a:rPr>
              <a:t>ask ANYTHING </a:t>
            </a:r>
            <a:r>
              <a:rPr lang="en-US" dirty="0"/>
              <a:t>and give us </a:t>
            </a:r>
            <a:r>
              <a:rPr lang="en-US" dirty="0">
                <a:solidFill>
                  <a:srgbClr val="00B0F0"/>
                </a:solidFill>
              </a:rPr>
              <a:t>your feedback  </a:t>
            </a:r>
          </a:p>
        </p:txBody>
      </p:sp>
      <p:pic>
        <p:nvPicPr>
          <p:cNvPr id="7" name="Picture 6" descr="A large group of people gathered outside&#10;&#10;Description automatically generated with medium confidence">
            <a:extLst>
              <a:ext uri="{FF2B5EF4-FFF2-40B4-BE49-F238E27FC236}">
                <a16:creationId xmlns:a16="http://schemas.microsoft.com/office/drawing/2014/main" id="{35009A82-7DDF-788F-611E-D9B5A768AD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9" b="27491"/>
          <a:stretch/>
        </p:blipFill>
        <p:spPr>
          <a:xfrm>
            <a:off x="1599772" y="4145622"/>
            <a:ext cx="10287000" cy="2712378"/>
          </a:xfrm>
          <a:prstGeom prst="rect">
            <a:avLst/>
          </a:prstGeom>
        </p:spPr>
      </p:pic>
      <p:pic>
        <p:nvPicPr>
          <p:cNvPr id="6146" name="Picture 2" descr="Community PNG Image - PNG All">
            <a:extLst>
              <a:ext uri="{FF2B5EF4-FFF2-40B4-BE49-F238E27FC236}">
                <a16:creationId xmlns:a16="http://schemas.microsoft.com/office/drawing/2014/main" id="{AD6E2426-D138-3A01-C72A-4108CAA04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4" y="599945"/>
            <a:ext cx="1142250" cy="109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CPC Egyptian Collegiate Programming Contest | LinkedIn">
            <a:extLst>
              <a:ext uri="{FF2B5EF4-FFF2-40B4-BE49-F238E27FC236}">
                <a16:creationId xmlns:a16="http://schemas.microsoft.com/office/drawing/2014/main" id="{ACA3DAD6-0BC9-5B27-F274-58FF7E63D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177" y="1507126"/>
            <a:ext cx="856608" cy="8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D1A8AFC-F5F9-0DE4-9607-772C24E3B3CA}"/>
              </a:ext>
            </a:extLst>
          </p:cNvPr>
          <p:cNvCxnSpPr/>
          <p:nvPr/>
        </p:nvCxnSpPr>
        <p:spPr>
          <a:xfrm>
            <a:off x="1313423" y="4304871"/>
            <a:ext cx="1849348" cy="523982"/>
          </a:xfrm>
          <a:prstGeom prst="curvedConnector3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77CEEE-E9AF-787E-5A9D-56C2296EA90B}"/>
              </a:ext>
            </a:extLst>
          </p:cNvPr>
          <p:cNvSpPr txBox="1"/>
          <p:nvPr/>
        </p:nvSpPr>
        <p:spPr>
          <a:xfrm flipH="1">
            <a:off x="123289" y="3981706"/>
            <a:ext cx="135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Our lovely community! </a:t>
            </a:r>
          </a:p>
        </p:txBody>
      </p:sp>
    </p:spTree>
    <p:extLst>
      <p:ext uri="{BB962C8B-B14F-4D97-AF65-F5344CB8AC3E}">
        <p14:creationId xmlns:p14="http://schemas.microsoft.com/office/powerpoint/2010/main" val="865657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5F0D0-0E26-8822-14ED-7B73FC293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43DC-6ED8-951F-1C72-ECFF4DF9C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going to be </a:t>
            </a:r>
            <a:r>
              <a:rPr lang="en-US" dirty="0">
                <a:highlight>
                  <a:srgbClr val="FFFF00"/>
                </a:highlight>
              </a:rPr>
              <a:t>TOUGH</a:t>
            </a:r>
            <a:r>
              <a:rPr lang="en-US" dirty="0"/>
              <a:t>, and that is </a:t>
            </a:r>
            <a:r>
              <a:rPr lang="en-US" b="1" u="sng" dirty="0"/>
              <a:t>part of the process </a:t>
            </a:r>
          </a:p>
          <a:p>
            <a:r>
              <a:rPr lang="en-US" dirty="0"/>
              <a:t>Take it as a challenge</a:t>
            </a:r>
          </a:p>
          <a:p>
            <a:r>
              <a:rPr lang="en-US" dirty="0"/>
              <a:t>To get out of your comfort zone </a:t>
            </a:r>
          </a:p>
          <a:p>
            <a:r>
              <a:rPr lang="en-US" dirty="0"/>
              <a:t>Exercise your brain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2AC1B91-BDA8-9D66-B534-B1A3E9030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0904" y="3121611"/>
            <a:ext cx="3278764" cy="365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00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90DF3-D7D9-8A5E-DF87-FE586E2F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/ story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4FFB1-764B-C4A1-468F-FF8F06986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Mariam has opened a bookstore, and she wants to make a program that identifies what category does the user fit to (children – teen - Adult), and print the result too! 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10E6EADD-2029-51F0-67D3-26E4865C1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157" y="3289652"/>
            <a:ext cx="6138880" cy="356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Think PNG Emoji – Free Download">
            <a:extLst>
              <a:ext uri="{FF2B5EF4-FFF2-40B4-BE49-F238E27FC236}">
                <a16:creationId xmlns:a16="http://schemas.microsoft.com/office/drawing/2014/main" id="{B2495BC7-A9ED-032D-D870-4446A6F98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09" y="3429000"/>
            <a:ext cx="1380162" cy="138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1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F3D92-1E89-D1DA-47B7-78720F897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file format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1CFD62-9A61-A069-11A7-133C58945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206" y="1845861"/>
            <a:ext cx="4918646" cy="360529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591B2C-B694-64F2-F4A8-3643AB95E3D8}"/>
              </a:ext>
            </a:extLst>
          </p:cNvPr>
          <p:cNvCxnSpPr>
            <a:cxnSpLocks/>
          </p:cNvCxnSpPr>
          <p:nvPr/>
        </p:nvCxnSpPr>
        <p:spPr>
          <a:xfrm flipV="1">
            <a:off x="4089114" y="1883228"/>
            <a:ext cx="3133619" cy="1510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F0C531-77B3-E841-D968-8BC9C45FBB5C}"/>
              </a:ext>
            </a:extLst>
          </p:cNvPr>
          <p:cNvSpPr txBox="1"/>
          <p:nvPr/>
        </p:nvSpPr>
        <p:spPr>
          <a:xfrm flipH="1">
            <a:off x="7371193" y="1458930"/>
            <a:ext cx="1813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Header file</a:t>
            </a:r>
            <a:r>
              <a:rPr lang="en-US" dirty="0"/>
              <a:t>, that includes every standard library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F63DDD-2DCF-0948-41C4-1D2ACB48D1D6}"/>
              </a:ext>
            </a:extLst>
          </p:cNvPr>
          <p:cNvCxnSpPr>
            <a:cxnSpLocks/>
          </p:cNvCxnSpPr>
          <p:nvPr/>
        </p:nvCxnSpPr>
        <p:spPr>
          <a:xfrm>
            <a:off x="3480113" y="2509082"/>
            <a:ext cx="3891080" cy="4321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01CEB6-F519-2907-3624-35B67D6B96A2}"/>
              </a:ext>
            </a:extLst>
          </p:cNvPr>
          <p:cNvSpPr txBox="1"/>
          <p:nvPr/>
        </p:nvSpPr>
        <p:spPr>
          <a:xfrm flipH="1">
            <a:off x="7718202" y="2725176"/>
            <a:ext cx="2933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Namespace</a:t>
            </a:r>
            <a:r>
              <a:rPr lang="en-US" dirty="0"/>
              <a:t>, to not write std before words like </a:t>
            </a:r>
            <a:r>
              <a:rPr lang="en-US" dirty="0" err="1"/>
              <a:t>cout</a:t>
            </a:r>
            <a:r>
              <a:rPr lang="en-US" dirty="0"/>
              <a:t> and </a:t>
            </a:r>
            <a:r>
              <a:rPr lang="en-US" dirty="0" err="1"/>
              <a:t>cin</a:t>
            </a:r>
            <a:r>
              <a:rPr lang="en-US" dirty="0"/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7C65F7-3880-D6A1-AC4D-15F5145034F1}"/>
              </a:ext>
            </a:extLst>
          </p:cNvPr>
          <p:cNvCxnSpPr>
            <a:cxnSpLocks/>
          </p:cNvCxnSpPr>
          <p:nvPr/>
        </p:nvCxnSpPr>
        <p:spPr>
          <a:xfrm>
            <a:off x="2648420" y="3186841"/>
            <a:ext cx="4376791" cy="11283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BFD44F-6592-4D3C-D616-AF36133C1395}"/>
              </a:ext>
            </a:extLst>
          </p:cNvPr>
          <p:cNvSpPr txBox="1"/>
          <p:nvPr/>
        </p:nvSpPr>
        <p:spPr>
          <a:xfrm flipH="1">
            <a:off x="7718202" y="4376791"/>
            <a:ext cx="2307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Main function</a:t>
            </a:r>
            <a:r>
              <a:rPr lang="en-US" dirty="0"/>
              <a:t>, where we write our code</a:t>
            </a:r>
          </a:p>
        </p:txBody>
      </p:sp>
    </p:spTree>
    <p:extLst>
      <p:ext uri="{BB962C8B-B14F-4D97-AF65-F5344CB8AC3E}">
        <p14:creationId xmlns:p14="http://schemas.microsoft.com/office/powerpoint/2010/main" val="50473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ECA9-A41F-5E88-E051-18F79E438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pic>
        <p:nvPicPr>
          <p:cNvPr id="4" name="Picture 4" descr="cpp-data-types - My Blog">
            <a:extLst>
              <a:ext uri="{FF2B5EF4-FFF2-40B4-BE49-F238E27FC236}">
                <a16:creationId xmlns:a16="http://schemas.microsoft.com/office/drawing/2014/main" id="{6C2A4F8E-2E4D-7C81-7FA1-58894B2429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282" y="1841726"/>
            <a:ext cx="7025162" cy="382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626D3D-D232-4BFE-3574-3F1A2D3EE3F9}"/>
              </a:ext>
            </a:extLst>
          </p:cNvPr>
          <p:cNvSpPr txBox="1"/>
          <p:nvPr/>
        </p:nvSpPr>
        <p:spPr>
          <a:xfrm>
            <a:off x="2203807" y="4243227"/>
            <a:ext cx="79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CFA94-4BF0-DFE4-C1B2-73C34254E39E}"/>
              </a:ext>
            </a:extLst>
          </p:cNvPr>
          <p:cNvSpPr txBox="1"/>
          <p:nvPr/>
        </p:nvSpPr>
        <p:spPr>
          <a:xfrm>
            <a:off x="9988193" y="4289393"/>
            <a:ext cx="192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it is more than 10^9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5B5CCC-1A2B-65F4-B8BB-87457843CA73}"/>
              </a:ext>
            </a:extLst>
          </p:cNvPr>
          <p:cNvCxnSpPr/>
          <p:nvPr/>
        </p:nvCxnSpPr>
        <p:spPr>
          <a:xfrm>
            <a:off x="9185097" y="4427893"/>
            <a:ext cx="626723" cy="10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604E2E1-0999-7790-D71D-5EBAA5E3D947}"/>
              </a:ext>
            </a:extLst>
          </p:cNvPr>
          <p:cNvSpPr/>
          <p:nvPr/>
        </p:nvSpPr>
        <p:spPr>
          <a:xfrm>
            <a:off x="2763748" y="2219218"/>
            <a:ext cx="6756970" cy="369332"/>
          </a:xfrm>
          <a:prstGeom prst="rect">
            <a:avLst/>
          </a:prstGeom>
          <a:solidFill>
            <a:srgbClr val="03C2F9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CE2059-2BEF-8092-25A0-F02186740078}"/>
              </a:ext>
            </a:extLst>
          </p:cNvPr>
          <p:cNvSpPr/>
          <p:nvPr/>
        </p:nvSpPr>
        <p:spPr>
          <a:xfrm>
            <a:off x="2805378" y="2921934"/>
            <a:ext cx="6756970" cy="369332"/>
          </a:xfrm>
          <a:prstGeom prst="rect">
            <a:avLst/>
          </a:prstGeom>
          <a:solidFill>
            <a:srgbClr val="03C2F9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D7F440-5D89-A187-BA55-1D7BCF788A84}"/>
              </a:ext>
            </a:extLst>
          </p:cNvPr>
          <p:cNvSpPr/>
          <p:nvPr/>
        </p:nvSpPr>
        <p:spPr>
          <a:xfrm>
            <a:off x="2280863" y="4243226"/>
            <a:ext cx="7415581" cy="369332"/>
          </a:xfrm>
          <a:prstGeom prst="rect">
            <a:avLst/>
          </a:prstGeom>
          <a:solidFill>
            <a:srgbClr val="03C2F9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C828BA-9123-C48C-90A0-EF47B45A15F4}"/>
              </a:ext>
            </a:extLst>
          </p:cNvPr>
          <p:cNvSpPr/>
          <p:nvPr/>
        </p:nvSpPr>
        <p:spPr>
          <a:xfrm>
            <a:off x="2555906" y="4990051"/>
            <a:ext cx="7140537" cy="335704"/>
          </a:xfrm>
          <a:prstGeom prst="rect">
            <a:avLst/>
          </a:prstGeom>
          <a:solidFill>
            <a:srgbClr val="03C2F9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48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090F-9EF0-E285-43FD-575058BA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variable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46F2F-C45B-9EA9-58E0-C09D908F1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a container to save the values to manipulate later</a:t>
            </a:r>
          </a:p>
          <a:p>
            <a:r>
              <a:rPr lang="en-US" dirty="0"/>
              <a:t>Like what in our example? </a:t>
            </a:r>
          </a:p>
        </p:txBody>
      </p:sp>
      <p:pic>
        <p:nvPicPr>
          <p:cNvPr id="8194" name="Picture 2" descr="Download Box PNG, Package Box Carton, Square Box Clipart - Free Transparent  PNG Logos">
            <a:extLst>
              <a:ext uri="{FF2B5EF4-FFF2-40B4-BE49-F238E27FC236}">
                <a16:creationId xmlns:a16="http://schemas.microsoft.com/office/drawing/2014/main" id="{BE32CAB9-EF67-D733-811E-85AB771CD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614" y="3320747"/>
            <a:ext cx="2866490" cy="28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023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047A9-218D-0718-3385-2536ACB9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name our variables 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8D93749-46A7-60A3-7CEC-D1E1A01416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7185" y="2441640"/>
            <a:ext cx="10997629" cy="27699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variable name must start with a letter or an underscore character (_)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variable name can only contain alpha-numeric characters and underscores 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a-z, A-Z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and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Variable names are case-sensitive (age, Age and AGE are three different variables)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variable name cannot contain spaces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variable name cannot be any Go keywords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8860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ek 1 - Level 1" id="{216F67FD-C341-43E6-B726-788C5F2C9600}" vid="{15C04A0C-6BED-4632-BFBA-5144D840894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317</TotalTime>
  <Words>324</Words>
  <Application>Microsoft Office PowerPoint</Application>
  <PresentationFormat>Widescreen</PresentationFormat>
  <Paragraphs>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Verdana</vt:lpstr>
      <vt:lpstr>template</vt:lpstr>
      <vt:lpstr>Welcome to ICPC NU !</vt:lpstr>
      <vt:lpstr>Outline </vt:lpstr>
      <vt:lpstr>What is ICPC NU ?</vt:lpstr>
      <vt:lpstr>Motivation !</vt:lpstr>
      <vt:lpstr>Question / story </vt:lpstr>
      <vt:lpstr>C++ file format </vt:lpstr>
      <vt:lpstr>Data Types</vt:lpstr>
      <vt:lpstr>What is a variable ?</vt:lpstr>
      <vt:lpstr>How to name our variables ?</vt:lpstr>
      <vt:lpstr>Operators</vt:lpstr>
      <vt:lpstr>Input and output</vt:lpstr>
      <vt:lpstr>Conditional</vt:lpstr>
      <vt:lpstr>PowerPoint Presentation</vt:lpstr>
      <vt:lpstr>Utility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Mariam Amr Barakat</dc:creator>
  <cp:lastModifiedBy>Mariam Amr Barakat</cp:lastModifiedBy>
  <cp:revision>3</cp:revision>
  <dcterms:created xsi:type="dcterms:W3CDTF">2022-10-24T16:03:54Z</dcterms:created>
  <dcterms:modified xsi:type="dcterms:W3CDTF">2022-10-25T19:13:15Z</dcterms:modified>
</cp:coreProperties>
</file>